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lison Spring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2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1">
    <p:pos x="6000" y="0"/>
    <p:text>This photo is in the GIS section, please use another one here.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7142929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</a:t>
            </a:fld>
            <a:endParaRPr lang="en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177605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0125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9089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7255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0699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1077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3137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6585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54959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1069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19</a:t>
            </a:fld>
            <a:endParaRPr lang="en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101676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3162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840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002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49493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27698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0293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45233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6254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3293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0853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1" name="Shape 3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7400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07315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30727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90939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3" name="Shape 35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0379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0760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0380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8995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5786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7114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995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14">
            <a:alphaModFix/>
          </a:blip>
          <a:srcRect l="3151" r="18586" b="6675"/>
          <a:stretch/>
        </p:blipFill>
        <p:spPr>
          <a:xfrm>
            <a:off x="0" y="-42863"/>
            <a:ext cx="9144000" cy="14319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dtm94@cornell.edu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js623@cornell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298575" y="768875"/>
            <a:ext cx="8658900" cy="1200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" sz="3600" b="1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Lake Placid/North Elba</a:t>
            </a:r>
            <a:r>
              <a:rPr lang="en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 Trail Connections</a:t>
            </a:r>
          </a:p>
        </p:txBody>
      </p:sp>
      <p:sp>
        <p:nvSpPr>
          <p:cNvPr id="90" name="Shape 90"/>
          <p:cNvSpPr/>
          <p:nvPr/>
        </p:nvSpPr>
        <p:spPr>
          <a:xfrm>
            <a:off x="1796750" y="6033925"/>
            <a:ext cx="5647799" cy="75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 11, 2015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"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Devin Martin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, </a:t>
            </a:r>
            <a:r>
              <a:rPr lang="en"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Allison Springer 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&amp; Yuexi Zheng</a:t>
            </a:r>
            <a:r>
              <a:rPr lang="en"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 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373225" y="1382250"/>
            <a:ext cx="8304300" cy="11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Cornell Institute for Public Affairs Spring 2015 Consulting Project</a:t>
            </a: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3">
            <a:alphaModFix/>
          </a:blip>
          <a:srcRect l="-596" r="7399"/>
          <a:stretch/>
        </p:blipFill>
        <p:spPr>
          <a:xfrm>
            <a:off x="1701450" y="2538750"/>
            <a:ext cx="5647852" cy="342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57200" y="871430"/>
            <a:ext cx="8229600" cy="652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latin typeface="Times New Roman"/>
                <a:ea typeface="Times New Roman"/>
                <a:cs typeface="Times New Roman"/>
                <a:sym typeface="Times New Roman"/>
              </a:rPr>
              <a:t>Recommendations based on Case Studies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457200" y="1524225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Get more public involved in Lake Placid Trail Connection Project by survey or other forms to know more about local residents' opinions.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5000"/>
              <a:buNone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Pay </a:t>
            </a: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attention </a:t>
            </a: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environmentally sensitive sites when choosing the connection points.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5000"/>
              <a:buNone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Include considerations for the disabled to comply with American Disability Act when plan and design the trails.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5000"/>
              <a:buNone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Add per linear foot cost estimates step before making trail connection recommendations.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5000"/>
              <a:buNone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When coming to construction phase, pay attention to different types of trails, surface material choice, road sign design and so forth.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5000"/>
              <a:buNone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For the long-term construction, learn effective fundraising strategies.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 b="1">
                <a:latin typeface="Times New Roman"/>
                <a:ea typeface="Times New Roman"/>
                <a:cs typeface="Times New Roman"/>
                <a:sym typeface="Times New Roman"/>
              </a:rPr>
              <a:t>Stakeholder Engagement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457200" y="755780"/>
            <a:ext cx="8229600" cy="662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Literature Review: Stakeholder Engagement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rtl="0">
              <a:spcBef>
                <a:spcPts val="0"/>
              </a:spcBef>
              <a:buNone/>
            </a:pPr>
            <a:endParaRPr dirty="0"/>
          </a:p>
          <a:p>
            <a:pPr marL="0" indent="0" rtl="0">
              <a:spcBef>
                <a:spcPts val="0"/>
              </a:spcBef>
              <a:buNone/>
            </a:pPr>
            <a:endParaRPr dirty="0"/>
          </a:p>
          <a:p>
            <a:pPr marL="0" indent="0" rtl="0">
              <a:spcBef>
                <a:spcPts val="0"/>
              </a:spcBef>
              <a:buNone/>
            </a:pPr>
            <a:endParaRPr sz="2400" dirty="0"/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Open </a:t>
            </a:r>
            <a:r>
              <a:rPr lang="e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Source Branding </a:t>
            </a:r>
          </a:p>
          <a:p>
            <a:pPr marL="0" indent="0" rtl="0">
              <a:spcBef>
                <a:spcPts val="0"/>
              </a:spcBef>
              <a:buNone/>
            </a:pPr>
            <a:endParaRPr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indent="0" rtl="0">
              <a:spcBef>
                <a:spcPts val="0"/>
              </a:spcBef>
              <a:buNone/>
            </a:pPr>
            <a:endParaRPr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indent="0" rtl="0">
              <a:spcBef>
                <a:spcPts val="0"/>
              </a:spcBef>
              <a:buNone/>
            </a:pPr>
            <a:endParaRPr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Consensus Building 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292100" indent="0" rtl="0">
              <a:spcBef>
                <a:spcPts val="0"/>
              </a:spcBef>
              <a:buNone/>
            </a:pPr>
            <a:endParaRPr dirty="0"/>
          </a:p>
          <a:p>
            <a:pPr marL="29210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  <p:sp>
        <p:nvSpPr>
          <p:cNvPr id="183" name="Shape 183"/>
          <p:cNvSpPr txBox="1"/>
          <p:nvPr/>
        </p:nvSpPr>
        <p:spPr>
          <a:xfrm>
            <a:off x="4898012" y="4392425"/>
            <a:ext cx="3768899" cy="1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167786"/>
            <a:ext cx="4030098" cy="3074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457200" y="718454"/>
            <a:ext cx="8229600" cy="699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latin typeface="Times New Roman"/>
                <a:ea typeface="Times New Roman"/>
                <a:cs typeface="Times New Roman"/>
                <a:sym typeface="Times New Roman"/>
              </a:rPr>
              <a:t>Qualitative Stakeholder Interviewing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Lake Placid site visit, 3/19-3/21</a:t>
            </a:r>
          </a:p>
          <a:p>
            <a:pPr marL="0" indent="0" rtl="0">
              <a:spcBef>
                <a:spcPts val="0"/>
              </a:spcBef>
              <a:buNone/>
            </a:pPr>
            <a:endParaRPr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Gathered data from interviews  </a:t>
            </a:r>
          </a:p>
          <a:p>
            <a:pPr marL="0" indent="457200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Interview participants </a:t>
            </a:r>
          </a:p>
          <a:p>
            <a:pPr marL="0" lvl="0" indent="457200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Questions</a:t>
            </a:r>
          </a:p>
          <a:p>
            <a:pPr marL="914400" lvl="1" indent="-3175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0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Organizational overview</a:t>
            </a:r>
          </a:p>
          <a:p>
            <a:pPr marL="914400" lvl="1" indent="-3175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0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Trail integrations/connections </a:t>
            </a:r>
          </a:p>
          <a:p>
            <a:pPr marL="914400" lvl="1" indent="-3175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0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Trail access </a:t>
            </a:r>
          </a:p>
          <a:p>
            <a:pPr marL="914400" lvl="1" indent="-3175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0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Example trail models</a:t>
            </a:r>
          </a:p>
          <a:p>
            <a:pPr marL="457200" lvl="0" indent="0">
              <a:spcBef>
                <a:spcPts val="0"/>
              </a:spcBef>
              <a:buClr>
                <a:srgbClr val="000000"/>
              </a:buClr>
              <a:buNone/>
            </a:pPr>
            <a:endParaRPr dirty="0"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13</a:t>
            </a:fld>
            <a:endParaRPr lang="en"/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8017" y="3452156"/>
            <a:ext cx="3498783" cy="2698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457200" y="737129"/>
            <a:ext cx="8229600" cy="680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latin typeface="Times New Roman"/>
                <a:ea typeface="Times New Roman"/>
                <a:cs typeface="Times New Roman"/>
                <a:sym typeface="Times New Roman"/>
              </a:rPr>
              <a:t>Qualitative Interviews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276725" y="1391625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939800" lvl="1" indent="-342900"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Information sharing: Bridle paths, maps, stewardship</a:t>
            </a:r>
          </a:p>
          <a:p>
            <a:pPr marL="596900" lvl="1" indent="0">
              <a:buSzPct val="100000"/>
              <a:buNone/>
            </a:pPr>
            <a:endParaRPr lang="en"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39800" lvl="1" indent="-342900"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Foot </a:t>
            </a: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traffic along roads </a:t>
            </a:r>
            <a:endParaRPr lang="en" sz="20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6900" lvl="1" indent="0">
              <a:buSzPct val="100000"/>
              <a:buNone/>
            </a:pPr>
            <a:endParaRPr lang="en" sz="20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39800" lvl="1" indent="-342900"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Safety </a:t>
            </a: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path </a:t>
            </a: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</a:t>
            </a:r>
          </a:p>
          <a:p>
            <a:pPr marL="596900" lvl="1" indent="0">
              <a:buSzPct val="100000"/>
              <a:buNone/>
            </a:pPr>
            <a:endParaRPr lang="en" sz="20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39800" lvl="1" indent="-342900"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Trailhead location</a:t>
            </a:r>
          </a:p>
          <a:p>
            <a:pPr marL="596900" lvl="1" indent="0">
              <a:buSzPct val="100000"/>
              <a:buNone/>
            </a:pP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939800" lvl="1" indent="-342900"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Local businesses</a:t>
            </a:r>
          </a:p>
          <a:p>
            <a:pPr marL="596900" lvl="1" indent="0">
              <a:buSzPct val="100000"/>
              <a:buNone/>
            </a:pPr>
            <a:endParaRPr lang="en" sz="20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39800" lvl="1" indent="-342900">
              <a:buSzPct val="100000"/>
              <a:buFont typeface="Arial" panose="020B0604020202020204" pitchFamily="34" charset="0"/>
              <a:buChar char="•"/>
            </a:pP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Recommendations </a:t>
            </a: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observe </a:t>
            </a:r>
          </a:p>
          <a:p>
            <a:pPr marL="457200" indent="457200" rtl="0">
              <a:spcBef>
                <a:spcPts val="0"/>
              </a:spcBef>
              <a:buNone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outside trail </a:t>
            </a: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networks</a:t>
            </a:r>
          </a:p>
          <a:p>
            <a:pPr marL="457200" indent="457200" rtl="0">
              <a:spcBef>
                <a:spcPts val="0"/>
              </a:spcBef>
              <a:buNone/>
            </a:pPr>
            <a:endParaRPr lang="en" sz="20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Trail </a:t>
            </a: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unit management plan</a:t>
            </a:r>
            <a:r>
              <a:rPr lang="en" sz="2000" dirty="0">
                <a:solidFill>
                  <a:schemeClr val="dk1"/>
                </a:solidFill>
              </a:rPr>
              <a:t> 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marL="0" indent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14</a:t>
            </a:fld>
            <a:endParaRPr lang="en"/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525" y="3118201"/>
            <a:ext cx="4321523" cy="324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457200" y="774455"/>
            <a:ext cx="8229600" cy="643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latin typeface="Times New Roman"/>
                <a:ea typeface="Times New Roman"/>
                <a:cs typeface="Times New Roman"/>
                <a:sym typeface="Times New Roman"/>
              </a:rPr>
              <a:t>Recommendations from Qualitative Interviews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457200" y="169645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Creation </a:t>
            </a: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a community forum in which interested parties can meet to discuss trail-related projects, as well as share information regarding future connections. 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Creation of a community file-sharing drive in which interested parties can share information related to trail systems. </a:t>
            </a:r>
          </a:p>
          <a:p>
            <a:pPr marL="0" lvl="0" indent="0" rtl="0">
              <a:lnSpc>
                <a:spcPct val="200000"/>
              </a:lnSpc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5" name="Shape 215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15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 b="1">
                <a:latin typeface="Times New Roman"/>
                <a:ea typeface="Times New Roman"/>
                <a:cs typeface="Times New Roman"/>
                <a:sym typeface="Times New Roman"/>
              </a:rPr>
              <a:t>GIS Analysis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16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457200" y="783780"/>
            <a:ext cx="8229600" cy="63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Literature Review: GIS Analysis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325299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Role of GIS in field of planning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Environmental considerations</a:t>
            </a: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Respect for natural corridors</a:t>
            </a: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Topography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Land use classifications</a:t>
            </a:r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Potential barriers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17</a:t>
            </a:fld>
            <a:endParaRPr lang="en"/>
          </a:p>
        </p:txBody>
      </p:sp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 l="2799"/>
          <a:stretch/>
        </p:blipFill>
        <p:spPr>
          <a:xfrm>
            <a:off x="5217250" y="3547724"/>
            <a:ext cx="3712580" cy="286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457200" y="727804"/>
            <a:ext cx="8229600" cy="690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latin typeface="Times New Roman"/>
                <a:ea typeface="Times New Roman"/>
                <a:cs typeface="Times New Roman"/>
                <a:sym typeface="Times New Roman"/>
              </a:rPr>
              <a:t>GIS Data</a:t>
            </a:r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GIS learning curve and limitations within the team</a:t>
            </a:r>
          </a:p>
          <a:p>
            <a:pPr marL="457200" lvl="0" indent="-355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Cornell University Geospatial Information Repository (CUGIR)</a:t>
            </a:r>
          </a:p>
          <a:p>
            <a:pPr marL="914400" lvl="1" indent="-355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Adirondack Park Agency Data</a:t>
            </a:r>
          </a:p>
          <a:p>
            <a:pPr marL="914400" lvl="1" indent="-355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Municipal boundaries</a:t>
            </a:r>
          </a:p>
          <a:p>
            <a:pPr marL="914400" lvl="1" indent="-355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Topography</a:t>
            </a:r>
          </a:p>
          <a:p>
            <a:pPr marL="457200" lvl="0" indent="-355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Mapping trails in the area</a:t>
            </a:r>
          </a:p>
          <a:p>
            <a:pPr marL="914400" lvl="1" indent="-355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Differences in scale and quality</a:t>
            </a:r>
          </a:p>
          <a:p>
            <a:pPr marL="1371600" lvl="2" indent="-355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eg. Bridle Trail Map</a:t>
            </a:r>
          </a:p>
          <a:p>
            <a:pPr marL="914400" lvl="1" indent="-355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Hand-drawn map limitations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400" y="3287050"/>
            <a:ext cx="3234399" cy="304607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/>
        </p:nvSpPr>
        <p:spPr>
          <a:xfrm>
            <a:off x="5675350" y="6333125"/>
            <a:ext cx="2788499" cy="32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Bridle Trail Map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ctrTitle"/>
          </p:nvPr>
        </p:nvSpPr>
        <p:spPr>
          <a:xfrm>
            <a:off x="685800" y="789575"/>
            <a:ext cx="7772400" cy="77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" sz="2400" b="1"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" sz="2400" b="1" i="0" u="none" strike="noStrike" cap="non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IS Analysis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6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19</a:t>
            </a:fld>
            <a:endParaRPr lang="en" sz="16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 t="1748"/>
          <a:stretch/>
        </p:blipFill>
        <p:spPr>
          <a:xfrm>
            <a:off x="1069600" y="1670600"/>
            <a:ext cx="7210500" cy="43997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2265825" y="6173525"/>
            <a:ext cx="5266799" cy="32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Cobble Hill Southern Perspective of Lake Placid/North Elba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57200" y="807030"/>
            <a:ext cx="8229600" cy="652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 b="1"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Laurie Miller, Carrie Young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Shanika Perera, 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Bobby Toth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Dean Dietrich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Julie Ball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Development Commission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Olympic Training Center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Raymond Curran, Jeff Erenstone, Tony Goodwin, Jeff Graff, Vinny McClelland, Ezra Schwartzberg, Josh Wilson</a:t>
            </a:r>
          </a:p>
          <a:p>
            <a:pPr marL="292100" indent="0" algn="ctr" rtl="0">
              <a:spcBef>
                <a:spcPts val="0"/>
              </a:spcBef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Village Beach House</a:t>
            </a:r>
          </a:p>
          <a:p>
            <a:pPr marL="292100" indent="0" algn="ctr" rtl="0">
              <a:spcBef>
                <a:spcPts val="0"/>
              </a:spcBef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Lake Placid/North Elba Community</a:t>
            </a:r>
          </a:p>
          <a:p>
            <a:pPr marL="292100" indent="0" algn="ctr" rtl="0">
              <a:spcBef>
                <a:spcPts val="0"/>
              </a:spcBef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City and Regional Planning GIS Staff</a:t>
            </a:r>
          </a:p>
          <a:p>
            <a:pPr marL="292100" indent="0" algn="ctr">
              <a:spcBef>
                <a:spcPts val="0"/>
              </a:spcBef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457200" y="934804"/>
            <a:ext cx="8229600" cy="665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latin typeface="Times New Roman"/>
                <a:ea typeface="Times New Roman"/>
                <a:cs typeface="Times New Roman"/>
                <a:sym typeface="Times New Roman"/>
              </a:rPr>
              <a:t>Adirondack Park Agency Land Classifications: Property/Developed</a:t>
            </a:r>
          </a:p>
        </p:txBody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389175" y="1600200"/>
            <a:ext cx="85272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8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Hamlet</a:t>
            </a:r>
            <a:r>
              <a:rPr lang="en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Growth and service centers of the Park where the Agency encourages development. 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8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Moderate Intensity Use: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Most uses are permitted. Concentrated residential development.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8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 Intensity Use: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Most uses are permitted. Residential development is lower than hamlet or moderate intensity.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8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Rural Use:</a:t>
            </a:r>
            <a:r>
              <a:rPr lang="en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Residential uses and reduced intensity development that preserves rural character is most suitable.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8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Resource Management: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Permits required. Uses include residential, agriculture, and forestry. Protect the natural open space character of the land in this class.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8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Industrial Use: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Where industrial uses exist or areas that may be suitable for future industrial development. Industrial and commercial uses are allowed in other land classifications.</a:t>
            </a:r>
          </a:p>
          <a:p>
            <a:pPr marL="0" lvl="0" indent="0" rtl="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</a:p>
          <a:p>
            <a:pPr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20</a:t>
            </a:fld>
            <a:endParaRPr lang="en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457200" y="744301"/>
            <a:ext cx="8229600" cy="52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Adirondack Park Agency Land Classifications: State Land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457200" y="1269000"/>
            <a:ext cx="8229600" cy="529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6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Wilderness: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Area of state land or water having a primeval character, without significant improvement or permanent human habitation, which is protected and managed so as to preserve, enhance, and restore its natural conditions. </a:t>
            </a: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6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Primitive: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Area of land or water that is essentially wilderness in character but contains structures that are inconsistent with wilderness or private lands that prevent wilderness status. </a:t>
            </a: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6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Canoe: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Area where the watercourses or the number and proximity of lakes and ponds make possible a remote and unconfined type of water-oriented recreation in an essentially wilderness setting.</a:t>
            </a: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6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Wild Forest: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Area where the resources permit a somewhat higher degree of human use than in wilderness, primitive or canoe areas, while retaining an essentially wild character. Lacks a sense of remoteness and permits a wide variety of outdoor recreation.</a:t>
            </a: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6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Intensive Use: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Area where the state provides facilities for intensive forms of outdoor recreation by the public. Two types of intensive use areas are campground and day-use areas.</a:t>
            </a: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6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Historic: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Locations of buildings, structures, or sites owned by the state that are significant in the history, architecture, archeology or culture of the Adirondack Park, the state or nation.</a:t>
            </a: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6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State Administrative: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Areas there the state provides facilities for a variety of specific state purposes that are not primarily designed to accommodate visitors to the park.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21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22</a:t>
            </a:fld>
            <a:endParaRPr lang="en"/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42" y="898025"/>
            <a:ext cx="7931157" cy="5858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23</a:t>
            </a:fld>
            <a:endParaRPr lang="en"/>
          </a:p>
        </p:txBody>
      </p:sp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7150" y="-45074"/>
            <a:ext cx="5344376" cy="690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24</a:t>
            </a:fld>
            <a:endParaRPr lang="en"/>
          </a:p>
        </p:txBody>
      </p:sp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300" y="-61800"/>
            <a:ext cx="4609351" cy="691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25</a:t>
            </a:fld>
            <a:endParaRPr lang="en"/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1625" y="-43175"/>
            <a:ext cx="4593625" cy="69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26</a:t>
            </a:fld>
            <a:endParaRPr lang="en"/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475" y="-50375"/>
            <a:ext cx="4604305" cy="690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27</a:t>
            </a:fld>
            <a:endParaRPr lang="en"/>
          </a:p>
        </p:txBody>
      </p:sp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425" y="-63850"/>
            <a:ext cx="5352899" cy="692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457200" y="729551"/>
            <a:ext cx="8229600" cy="524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latin typeface="Times New Roman"/>
                <a:ea typeface="Times New Roman"/>
                <a:cs typeface="Times New Roman"/>
                <a:sym typeface="Times New Roman"/>
              </a:rPr>
              <a:t>GIS Recommendations</a:t>
            </a:r>
          </a:p>
        </p:txBody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327475" y="2862800"/>
            <a:ext cx="3249599" cy="126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Powerpond Trail as a centralized connection point.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sz="2000"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28</a:t>
            </a:fld>
            <a:endParaRPr lang="en"/>
          </a:p>
        </p:txBody>
      </p:sp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5975" y="779550"/>
            <a:ext cx="5226774" cy="564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457200" y="779550"/>
            <a:ext cx="8229600" cy="570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 b="1">
                <a:latin typeface="Times New Roman"/>
                <a:ea typeface="Times New Roman"/>
                <a:cs typeface="Times New Roman"/>
                <a:sym typeface="Times New Roman"/>
              </a:rPr>
              <a:t>GIS Recommendations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509100" y="1340475"/>
            <a:ext cx="3417299" cy="150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The Bridle Trails should be evaluated and assessed on the ground to determine viability for use for trail linkages.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29</a:t>
            </a:fld>
            <a:endParaRPr lang="en"/>
          </a:p>
        </p:txBody>
      </p:sp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1275" y="779550"/>
            <a:ext cx="3731475" cy="4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925" y="3035117"/>
            <a:ext cx="3731474" cy="3514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776229"/>
            <a:ext cx="8229600" cy="685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latin typeface="Times New Roman"/>
                <a:ea typeface="Times New Roman"/>
                <a:cs typeface="Times New Roman"/>
                <a:sym typeface="Times New Roman"/>
              </a:rPr>
              <a:t>Project Overview	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2014 Comprehensive Plan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Cornell Institute for Public Affairs (CIPA) Consulting Program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Two primary deliverables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Map of the area that shows connection points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Report of findings from research and qualitative interviews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3</a:t>
            </a:fld>
            <a:endParaRPr lang="en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457200" y="804280"/>
            <a:ext cx="8229600" cy="613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GIS Recommendations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rtl="0">
              <a:spcBef>
                <a:spcPts val="0"/>
              </a:spcBef>
              <a:buNone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Manually GPS the trails in Lake Placid/North Elba to create accurate distance shapefiles to be used to create future mapping products.</a:t>
            </a:r>
          </a:p>
          <a:p>
            <a:pPr marL="0" indent="0" rtl="0">
              <a:spcBef>
                <a:spcPts val="0"/>
              </a:spcBef>
              <a:buNone/>
            </a:pPr>
            <a:endParaRPr lang="en-US" sz="20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rtl="0">
              <a:spcBef>
                <a:spcPts val="0"/>
              </a:spcBef>
              <a:buNone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Connection between Henry’s Woods and Northville-Placid trail has potential for future development based on the development plans determined by the Uihlein Foundation.</a:t>
            </a:r>
          </a:p>
          <a:p>
            <a:pPr marL="0" indent="0" rtl="0">
              <a:spcBef>
                <a:spcPts val="0"/>
              </a:spcBef>
              <a:buNone/>
            </a:pPr>
            <a:endParaRPr lang="en-US" sz="20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5.Create a tourism or marketing pamphlet with the consumer map, individual trail maps, and descriptions provided by trail management experts. 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35" name="Shape 335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30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/>
          <p:nvPr/>
        </p:nvSpPr>
        <p:spPr>
          <a:xfrm>
            <a:off x="229700" y="2181575"/>
            <a:ext cx="6324600" cy="3816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342" name="Shape 34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316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" sz="3600" b="1">
                <a:latin typeface="Times New Roman"/>
                <a:ea typeface="Times New Roman"/>
                <a:cs typeface="Times New Roman"/>
                <a:sym typeface="Times New Roman"/>
              </a:rPr>
              <a:t>Questions?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/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6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31</a:t>
            </a:fld>
            <a:endParaRPr lang="en" sz="16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3600" b="1" dirty="0">
                <a:latin typeface="Times New Roman"/>
                <a:ea typeface="Times New Roman"/>
                <a:cs typeface="Times New Roman"/>
                <a:sym typeface="Times New Roman"/>
              </a:rPr>
              <a:t>Thank You!</a:t>
            </a:r>
          </a:p>
          <a:p>
            <a:pPr algn="ctr" rtl="0">
              <a:spcBef>
                <a:spcPts val="0"/>
              </a:spcBef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rtl="0">
              <a:spcBef>
                <a:spcPts val="0"/>
              </a:spcBef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rtl="0">
              <a:spcBef>
                <a:spcPts val="0"/>
              </a:spcBef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rtl="0">
              <a:spcBef>
                <a:spcPts val="0"/>
              </a:spcBef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rtl="0">
              <a:spcBef>
                <a:spcPts val="0"/>
              </a:spcBef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rtl="0">
              <a:spcBef>
                <a:spcPts val="0"/>
              </a:spcBef>
              <a:buNone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Devin Martin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dtm94@cornell.edu</a:t>
            </a:r>
          </a:p>
          <a:p>
            <a:pPr algn="ctr" rtl="0">
              <a:spcBef>
                <a:spcPts val="0"/>
              </a:spcBef>
              <a:buNone/>
            </a:pP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rtl="0">
              <a:spcBef>
                <a:spcPts val="0"/>
              </a:spcBef>
              <a:buNone/>
            </a:pPr>
            <a:r>
              <a:rPr lang="en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Allison Springer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ajs623@cornell.edu</a:t>
            </a:r>
          </a:p>
          <a:p>
            <a:pPr algn="ctr" rtl="0">
              <a:spcBef>
                <a:spcPts val="0"/>
              </a:spcBef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rtl="0">
              <a:spcBef>
                <a:spcPts val="0"/>
              </a:spcBef>
              <a:buNone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Yuexi Zheng</a:t>
            </a:r>
          </a:p>
          <a:p>
            <a:pPr algn="ctr">
              <a:spcBef>
                <a:spcPts val="0"/>
              </a:spcBef>
              <a:buNone/>
            </a:pPr>
            <a:r>
              <a:rPr lang="en" sz="20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yz797@cornell.edu</a:t>
            </a:r>
          </a:p>
        </p:txBody>
      </p:sp>
      <p:sp>
        <p:nvSpPr>
          <p:cNvPr id="349" name="Shape 349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32</a:t>
            </a:fld>
            <a:endParaRPr lang="en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latin typeface="Times New Roman"/>
                <a:ea typeface="Times New Roman"/>
                <a:cs typeface="Times New Roman"/>
                <a:sym typeface="Times New Roman"/>
              </a:rPr>
              <a:t>Presentation Overview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Case Study Analysis</a:t>
            </a:r>
          </a:p>
          <a:p>
            <a:pPr marL="457200" lvl="0" indent="-457200" rtl="0">
              <a:spcBef>
                <a:spcPts val="0"/>
              </a:spcBef>
              <a:buFont typeface="+mj-lt"/>
              <a:buAutoNum type="arabicPeriod"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rtl="0">
              <a:spcBef>
                <a:spcPts val="0"/>
              </a:spcBef>
              <a:buFont typeface="+mj-lt"/>
              <a:buAutoNum type="arabicPeriod"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rtl="0">
              <a:spcBef>
                <a:spcPts val="0"/>
              </a:spcBef>
              <a:buFont typeface="+mj-lt"/>
              <a:buAutoNum type="arabicPeriod"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Stakeholder Engagement</a:t>
            </a:r>
          </a:p>
          <a:p>
            <a:pPr marL="457200" lvl="0" indent="-457200" rtl="0">
              <a:spcBef>
                <a:spcPts val="0"/>
              </a:spcBef>
              <a:buFont typeface="+mj-lt"/>
              <a:buAutoNum type="arabicPeriod"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rtl="0">
              <a:spcBef>
                <a:spcPts val="0"/>
              </a:spcBef>
              <a:buFont typeface="+mj-lt"/>
              <a:buAutoNum type="arabicPeriod"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rtl="0">
              <a:spcBef>
                <a:spcPts val="0"/>
              </a:spcBef>
              <a:buFont typeface="+mj-lt"/>
              <a:buAutoNum type="arabicPeriod"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rtl="0">
              <a:spcBef>
                <a:spcPts val="0"/>
              </a:spcBef>
              <a:buFont typeface="+mj-lt"/>
              <a:buAutoNum type="arabicPeriod"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AutoNum type="arabicPeriod"/>
            </a:pP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Geographic Informational Systems (GIS) Analysis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 b="1">
                <a:latin typeface="Times New Roman"/>
                <a:ea typeface="Times New Roman"/>
                <a:cs typeface="Times New Roman"/>
                <a:sym typeface="Times New Roman"/>
              </a:rPr>
              <a:t>Case Study Analysis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1161004"/>
            <a:ext cx="8229600" cy="708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 dirty="0">
                <a:latin typeface="Times New Roman"/>
                <a:ea typeface="Times New Roman"/>
                <a:cs typeface="Times New Roman"/>
                <a:sym typeface="Times New Roman"/>
              </a:rPr>
              <a:t>Literature </a:t>
            </a:r>
            <a:r>
              <a:rPr lang="en" sz="2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Review: Case Study Analysis</a:t>
            </a:r>
            <a:endParaRPr lang="en"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6</a:t>
            </a:fld>
            <a:endParaRPr lang="en"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475" y="2176575"/>
            <a:ext cx="7921051" cy="4156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57200" y="1162329"/>
            <a:ext cx="8229600" cy="699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indent="-228600" rtl="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buNone/>
            </a:pPr>
            <a:r>
              <a:rPr lang="en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Safety Path Plan, Adirondacks, NY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248725" y="2420500"/>
            <a:ext cx="4213199" cy="24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Safety Path Plan Project Overview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Useful comprehensive project scope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roject </a:t>
            </a: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feasibility study phase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–"/>
            </a:pPr>
            <a:r>
              <a:rPr lang="en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Follow-up </a:t>
            </a: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study phase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4350" y="2298224"/>
            <a:ext cx="4099100" cy="295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21800" y="1039129"/>
            <a:ext cx="8229600" cy="680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Park City Trails Master Plan, Park City, Utah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4783850" y="2683225"/>
            <a:ext cx="4130699" cy="2420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Park City Trail Plan Project Overview</a:t>
            </a:r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 </a:t>
            </a: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involvement</a:t>
            </a:r>
            <a:endParaRPr lang="en"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Environmentally </a:t>
            </a: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ensitive </a:t>
            </a: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20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ites</a:t>
            </a:r>
            <a:endParaRPr lang="en"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American Disability Act</a:t>
            </a:r>
          </a:p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8</a:t>
            </a:fld>
            <a:endParaRPr lang="en"/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50" y="2143350"/>
            <a:ext cx="4399151" cy="38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77450" y="1045937"/>
            <a:ext cx="8229600" cy="1143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Crested Butte Gunnison County Trails Master Plan, Gunnison County, CO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85075" y="2587475"/>
            <a:ext cx="3104699" cy="3479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Crested Butte Trail Plan Project Overview</a:t>
            </a:r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road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lang="en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ix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rail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ypes</a:t>
            </a:r>
            <a:endParaRPr lang="en"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</a:t>
            </a:r>
            <a:r>
              <a:rPr lang="en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selection criteria</a:t>
            </a:r>
          </a:p>
          <a:p>
            <a:pPr marL="114300" lvl="0" indent="0" rtl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" sz="18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lang="en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ethod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</a:t>
            </a:r>
            <a:r>
              <a:rPr lang="en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summarize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roject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esults</a:t>
            </a:r>
            <a:endParaRPr lang="en"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8556792" y="633313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l="4179" r="3959" b="72430"/>
          <a:stretch/>
        </p:blipFill>
        <p:spPr>
          <a:xfrm>
            <a:off x="2986825" y="2246125"/>
            <a:ext cx="6065500" cy="366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1093</Words>
  <Application>Microsoft Office PowerPoint</Application>
  <PresentationFormat>On-screen Show (4:3)</PresentationFormat>
  <Paragraphs>245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Office Theme</vt:lpstr>
      <vt:lpstr>PowerPoint Presentation</vt:lpstr>
      <vt:lpstr>Thank You</vt:lpstr>
      <vt:lpstr>Project Overview </vt:lpstr>
      <vt:lpstr>Presentation Overview</vt:lpstr>
      <vt:lpstr>PowerPoint Presentation</vt:lpstr>
      <vt:lpstr>Literature Review: Case Study Analysis</vt:lpstr>
      <vt:lpstr> Safety Path Plan, Adirondacks, NY</vt:lpstr>
      <vt:lpstr>Park City Trails Master Plan, Park City, Utah</vt:lpstr>
      <vt:lpstr>Crested Butte Gunnison County Trails Master Plan, Gunnison County, CO</vt:lpstr>
      <vt:lpstr>Recommendations based on Case Studies</vt:lpstr>
      <vt:lpstr>PowerPoint Presentation</vt:lpstr>
      <vt:lpstr>Literature Review: Stakeholder Engagement</vt:lpstr>
      <vt:lpstr>Qualitative Stakeholder Interviewing</vt:lpstr>
      <vt:lpstr>Qualitative Interviews</vt:lpstr>
      <vt:lpstr>Recommendations from Qualitative Interviews</vt:lpstr>
      <vt:lpstr>PowerPoint Presentation</vt:lpstr>
      <vt:lpstr>Literature Review: GIS Analysis</vt:lpstr>
      <vt:lpstr>GIS Data</vt:lpstr>
      <vt:lpstr>GIS Analysis</vt:lpstr>
      <vt:lpstr>Adirondack Park Agency Land Classifications: Property/Developed</vt:lpstr>
      <vt:lpstr>Adirondack Park Agency Land Classifications: State 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GIS Recommendations</vt:lpstr>
      <vt:lpstr>GIS Recommendations </vt:lpstr>
      <vt:lpstr>GIS Recommendations</vt:lpstr>
      <vt:lpstr>Questions?   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Aidan Renaghan</dc:creator>
  <cp:lastModifiedBy>Aidan Renaghan</cp:lastModifiedBy>
  <cp:revision>2</cp:revision>
  <dcterms:modified xsi:type="dcterms:W3CDTF">2015-05-04T11:49:52Z</dcterms:modified>
</cp:coreProperties>
</file>